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64" r:id="rId3"/>
    <p:sldId id="265" r:id="rId4"/>
    <p:sldId id="267" r:id="rId5"/>
    <p:sldId id="268" r:id="rId6"/>
    <p:sldId id="283" r:id="rId7"/>
    <p:sldId id="269" r:id="rId8"/>
    <p:sldId id="270" r:id="rId9"/>
    <p:sldId id="271" r:id="rId10"/>
    <p:sldId id="284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1" r:id="rId20"/>
    <p:sldId id="285" r:id="rId21"/>
    <p:sldId id="280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04" y="5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ECCACEA-335C-401B-A56D-DB50C95AC8FC}" type="datetimeFigureOut">
              <a:rPr lang="en-US"/>
              <a:pPr>
                <a:defRPr/>
              </a:pPr>
              <a:t>10/10/2014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5657E37-7D77-4868-ADA1-E2263A84F7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18"/>
          <p:cNvSpPr>
            <a:spLocks noGrp="1"/>
          </p:cNvSpPr>
          <p:nvPr>
            <p:ph type="ftr" sz="quarter" idx="10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45A6E-EBD6-43E0-848E-FF60F7A32A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819CC-7CA4-44BF-856F-B417753656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CC867-9935-41D8-A563-B2DF9C1716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8"/>
          <p:cNvSpPr txBox="1">
            <a:spLocks/>
          </p:cNvSpPr>
          <p:nvPr userDrawn="1"/>
        </p:nvSpPr>
        <p:spPr>
          <a:xfrm>
            <a:off x="1524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defRPr/>
            </a:pPr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C49F8-9333-4981-81A6-82FA3BA72E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40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555B1-6E65-4429-9DBA-38F4C33AF8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8"/>
          <p:cNvSpPr txBox="1">
            <a:spLocks/>
          </p:cNvSpPr>
          <p:nvPr userDrawn="1"/>
        </p:nvSpPr>
        <p:spPr>
          <a:xfrm>
            <a:off x="1524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Copyright © 2012 Pearson Education, Inc. Publishing as Prentice Hall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54EBD-B9F0-4C0F-99B7-00D2FD53C8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DFA6F-C626-48A7-9100-DB8EFA639D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44EA4-9E94-4EC2-BF2C-3EE8717D0D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CC1E5-61DB-4110-8AEE-536169F76B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8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BD2D3-CB7F-4FFB-AD13-3F070BE921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9D8F4-DDB4-462C-8307-8B4D460ED4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77A49F-8477-4AB5-9BD1-5C3DA94E49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Chapter 4</a:t>
            </a:r>
            <a:endParaRPr lang="en-US" dirty="0"/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r>
              <a:rPr lang="en-US" sz="4800" smtClean="0"/>
              <a:t>Leadership and</a:t>
            </a:r>
          </a:p>
          <a:p>
            <a:pPr marR="0" eaLnBrk="1" hangingPunct="1"/>
            <a:r>
              <a:rPr lang="en-US" sz="4800" smtClean="0"/>
              <a:t>The Project Manager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D1EAEE"/>
                </a:solidFill>
                <a:cs typeface="Arial" charset="0"/>
              </a:rPr>
              <a:t>04-0</a:t>
            </a:r>
            <a:fld id="{8F6C3BB2-2A9E-4DB7-87E4-52349C05EF6E}" type="slidenum">
              <a:rPr lang="en-US">
                <a:solidFill>
                  <a:srgbClr val="D1EAEE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solidFill>
                <a:srgbClr val="D1EAEE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Leadership &amp; Emotional </a:t>
            </a:r>
            <a:r>
              <a:rPr lang="en-US" b="1" dirty="0" smtClean="0"/>
              <a:t>Intelligence </a:t>
            </a:r>
            <a:r>
              <a:rPr lang="en-US" b="1" dirty="0" smtClean="0">
                <a:solidFill>
                  <a:srgbClr val="FF0000"/>
                </a:solidFill>
              </a:rPr>
              <a:t>EI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b="1" i="1" dirty="0" smtClean="0">
                <a:solidFill>
                  <a:srgbClr val="FF0000"/>
                </a:solidFill>
              </a:rPr>
              <a:t>Emotional intelligence </a:t>
            </a:r>
            <a:endParaRPr lang="en-US" sz="2400" b="1" i="1" dirty="0" smtClean="0">
              <a:solidFill>
                <a:srgbClr val="FF00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/>
              <a:t>Refers </a:t>
            </a:r>
            <a:r>
              <a:rPr lang="en-US" sz="2400" dirty="0" smtClean="0"/>
              <a:t>to leaders’ </a:t>
            </a:r>
            <a:r>
              <a:rPr lang="en-US" sz="2400" u="sng" dirty="0" smtClean="0"/>
              <a:t>ability to understand</a:t>
            </a:r>
            <a:r>
              <a:rPr lang="en-US" sz="2400" dirty="0" smtClean="0"/>
              <a:t> </a:t>
            </a:r>
            <a:r>
              <a:rPr lang="en-US" sz="2400" dirty="0" smtClean="0"/>
              <a:t>that &gt;&gt;&gt;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/>
              <a:t>Effective </a:t>
            </a:r>
            <a:r>
              <a:rPr lang="en-US" sz="2400" dirty="0" smtClean="0"/>
              <a:t>leadership is part of the emotional and relational transaction </a:t>
            </a:r>
            <a:r>
              <a:rPr lang="en-US" sz="2400" dirty="0" smtClean="0"/>
              <a:t>with subordinates.</a:t>
            </a:r>
            <a:endParaRPr lang="en-US" sz="2400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 smtClean="0"/>
              <a:t>Five elements characterize </a:t>
            </a:r>
            <a:r>
              <a:rPr lang="en-US" sz="2400" dirty="0" smtClean="0"/>
              <a:t>Emotional Intelligence</a:t>
            </a:r>
            <a:r>
              <a:rPr lang="en-US" sz="2400" dirty="0" smtClean="0"/>
              <a:t>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Self-awareness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Self-regulation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Motivation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Empathy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Social skill</a:t>
            </a: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04-</a:t>
            </a:r>
            <a:fld id="{A23224E5-BE4F-4C9B-A70F-7D745592D566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Traits of Effective Project Leaders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dirty="0" smtClean="0"/>
              <a:t>	</a:t>
            </a:r>
            <a:r>
              <a:rPr lang="en-US" sz="1800" dirty="0" smtClean="0"/>
              <a:t>A number of studies on effective project leadership reveal these common themes:</a:t>
            </a:r>
            <a:endParaRPr lang="en-US" dirty="0" smtClean="0"/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  <a:defRPr/>
            </a:pPr>
            <a:r>
              <a:rPr lang="en-US" dirty="0" smtClean="0"/>
              <a:t>Good </a:t>
            </a:r>
            <a:r>
              <a:rPr lang="en-US" b="1" i="1" dirty="0" smtClean="0">
                <a:solidFill>
                  <a:srgbClr val="FF0000"/>
                </a:solidFill>
              </a:rPr>
              <a:t>communication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  <a:defRPr/>
            </a:pPr>
            <a:r>
              <a:rPr lang="en-US" b="1" i="1" dirty="0" smtClean="0">
                <a:solidFill>
                  <a:srgbClr val="FF0000"/>
                </a:solidFill>
              </a:rPr>
              <a:t>Flexibility</a:t>
            </a:r>
            <a:r>
              <a:rPr lang="en-US" dirty="0" smtClean="0"/>
              <a:t> to deal with ambiguity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  <a:defRPr/>
            </a:pPr>
            <a:r>
              <a:rPr lang="en-US" b="1" i="1" dirty="0" smtClean="0">
                <a:solidFill>
                  <a:srgbClr val="FF0000"/>
                </a:solidFill>
              </a:rPr>
              <a:t>Work well </a:t>
            </a:r>
            <a:r>
              <a:rPr lang="en-US" dirty="0" smtClean="0"/>
              <a:t>with project team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v"/>
              <a:defRPr/>
            </a:pPr>
            <a:r>
              <a:rPr lang="en-US" dirty="0" smtClean="0"/>
              <a:t>Skilled at various</a:t>
            </a:r>
            <a:r>
              <a:rPr lang="en-US" b="1" i="1" dirty="0" smtClean="0"/>
              <a:t> </a:t>
            </a:r>
            <a:r>
              <a:rPr lang="en-US" b="1" i="1" dirty="0" smtClean="0">
                <a:solidFill>
                  <a:srgbClr val="FF0000"/>
                </a:solidFill>
              </a:rPr>
              <a:t>influence</a:t>
            </a:r>
            <a:r>
              <a:rPr lang="en-US" b="1" i="1" dirty="0" smtClean="0"/>
              <a:t> </a:t>
            </a:r>
            <a:r>
              <a:rPr lang="en-US" dirty="0" smtClean="0"/>
              <a:t>tactics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dirty="0" smtClean="0"/>
          </a:p>
        </p:txBody>
      </p:sp>
      <p:sp>
        <p:nvSpPr>
          <p:cNvPr id="25603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04-</a:t>
            </a:r>
            <a:fld id="{6624C88C-3303-47E2-BFA6-3CB2978B955D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b="1" smtClean="0"/>
              <a:t>Leading &amp; Time Orientation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81000" y="1676400"/>
            <a:ext cx="4267200" cy="3505200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xtLst>
            <a:ext uri="{909E8E84-426E-40DD-AFC4-6F175D3DCCD1}"/>
          </a:extLst>
        </p:spPr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800" u="sng" dirty="0">
                <a:solidFill>
                  <a:srgbClr val="0000CC"/>
                </a:solidFill>
                <a:latin typeface="+mn-lt"/>
                <a:cs typeface="+mn-cs"/>
              </a:rPr>
              <a:t>Alignment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800" dirty="0">
                <a:solidFill>
                  <a:srgbClr val="0000CC"/>
                </a:solidFill>
                <a:latin typeface="+mn-lt"/>
                <a:cs typeface="+mn-cs"/>
              </a:rPr>
              <a:t>timeline orientation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800" dirty="0">
                <a:solidFill>
                  <a:srgbClr val="0000CC"/>
                </a:solidFill>
                <a:latin typeface="+mn-lt"/>
                <a:cs typeface="+mn-cs"/>
              </a:rPr>
              <a:t>future time perspective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800" dirty="0">
                <a:solidFill>
                  <a:srgbClr val="0000CC"/>
                </a:solidFill>
                <a:latin typeface="+mn-lt"/>
                <a:cs typeface="+mn-cs"/>
              </a:rPr>
              <a:t>time span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800" dirty="0">
                <a:solidFill>
                  <a:srgbClr val="0000CC"/>
                </a:solidFill>
                <a:latin typeface="+mn-lt"/>
                <a:cs typeface="+mn-cs"/>
              </a:rPr>
              <a:t>poly/monochronic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800" dirty="0">
                <a:solidFill>
                  <a:srgbClr val="0000CC"/>
                </a:solidFill>
                <a:latin typeface="+mn-lt"/>
                <a:cs typeface="+mn-cs"/>
              </a:rPr>
              <a:t>time conception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2800" dirty="0">
              <a:solidFill>
                <a:srgbClr val="0000CC"/>
              </a:solidFill>
              <a:latin typeface="+mn-lt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endParaRPr lang="en-US" sz="2800" dirty="0">
              <a:latin typeface="+mn-lt"/>
              <a:cs typeface="+mn-cs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4800600" y="3048000"/>
            <a:ext cx="4038600" cy="3200400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xtLst>
            <a:ext uri="{909E8E84-426E-40DD-AFC4-6F175D3DCCD1}"/>
          </a:extLst>
        </p:spPr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800" u="sng" dirty="0">
                <a:solidFill>
                  <a:srgbClr val="FF0000"/>
                </a:solidFill>
                <a:latin typeface="+mn-lt"/>
                <a:cs typeface="+mn-cs"/>
              </a:rPr>
              <a:t>Skills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800" dirty="0">
                <a:solidFill>
                  <a:srgbClr val="FF0000"/>
                </a:solidFill>
                <a:latin typeface="+mn-lt"/>
                <a:cs typeface="+mn-cs"/>
              </a:rPr>
              <a:t>warping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800" dirty="0">
                <a:solidFill>
                  <a:srgbClr val="FF0000"/>
                </a:solidFill>
                <a:latin typeface="+mn-lt"/>
                <a:cs typeface="+mn-cs"/>
              </a:rPr>
              <a:t>creating future vision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800" dirty="0">
                <a:solidFill>
                  <a:srgbClr val="FF0000"/>
                </a:solidFill>
                <a:latin typeface="+mn-lt"/>
                <a:cs typeface="+mn-cs"/>
              </a:rPr>
              <a:t>chunking time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800" dirty="0">
                <a:solidFill>
                  <a:srgbClr val="FF0000"/>
                </a:solidFill>
                <a:latin typeface="+mn-lt"/>
                <a:cs typeface="+mn-cs"/>
              </a:rPr>
              <a:t>predicting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800" dirty="0">
                <a:solidFill>
                  <a:srgbClr val="FF0000"/>
                </a:solidFill>
                <a:latin typeface="+mn-lt"/>
                <a:cs typeface="+mn-cs"/>
              </a:rPr>
              <a:t>recapturing the past</a:t>
            </a:r>
            <a:endParaRPr lang="en-US" sz="2800" dirty="0">
              <a:latin typeface="+mn-lt"/>
              <a:cs typeface="+mn-cs"/>
            </a:endParaRPr>
          </a:p>
        </p:txBody>
      </p:sp>
      <p:sp>
        <p:nvSpPr>
          <p:cNvPr id="26628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04-</a:t>
            </a:r>
            <a:fld id="{8FED17C3-66B3-429A-81CB-F4848BD12120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What are Project Champions?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200" dirty="0" smtClean="0"/>
              <a:t>	</a:t>
            </a:r>
            <a:r>
              <a:rPr lang="en-US" sz="3200" b="1" i="1" dirty="0" smtClean="0">
                <a:solidFill>
                  <a:srgbClr val="FF0000"/>
                </a:solidFill>
              </a:rPr>
              <a:t>Champions are fanatics in the single-minded pursuit of their </a:t>
            </a:r>
            <a:r>
              <a:rPr lang="en-US" sz="3200" b="1" i="1" u="sng" dirty="0" smtClean="0">
                <a:solidFill>
                  <a:srgbClr val="FF0000"/>
                </a:solidFill>
              </a:rPr>
              <a:t>pet ideas</a:t>
            </a:r>
            <a:r>
              <a:rPr lang="en-US" sz="3200" b="1" i="1" dirty="0" smtClean="0">
                <a:solidFill>
                  <a:srgbClr val="FF0000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32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200" dirty="0" smtClean="0"/>
              <a:t>Champions can be:</a:t>
            </a:r>
          </a:p>
          <a:p>
            <a:pPr eaLnBrk="1" hangingPunct="1">
              <a:lnSpc>
                <a:spcPct val="90000"/>
              </a:lnSpc>
              <a:buSzPct val="135000"/>
            </a:pPr>
            <a:r>
              <a:rPr lang="en-US" sz="3200" dirty="0" smtClean="0"/>
              <a:t>creative originators</a:t>
            </a:r>
          </a:p>
          <a:p>
            <a:pPr eaLnBrk="1" hangingPunct="1">
              <a:lnSpc>
                <a:spcPct val="90000"/>
              </a:lnSpc>
              <a:buSzPct val="135000"/>
            </a:pPr>
            <a:r>
              <a:rPr lang="en-US" sz="3200" dirty="0" smtClean="0"/>
              <a:t>entrepreneurs</a:t>
            </a:r>
          </a:p>
          <a:p>
            <a:pPr eaLnBrk="1" hangingPunct="1">
              <a:lnSpc>
                <a:spcPct val="90000"/>
              </a:lnSpc>
              <a:buSzPct val="135000"/>
            </a:pPr>
            <a:r>
              <a:rPr lang="en-US" sz="3200" dirty="0" smtClean="0"/>
              <a:t>godfathers or sponsors</a:t>
            </a:r>
          </a:p>
          <a:p>
            <a:pPr eaLnBrk="1" hangingPunct="1">
              <a:lnSpc>
                <a:spcPct val="90000"/>
              </a:lnSpc>
              <a:buSzPct val="135000"/>
            </a:pPr>
            <a:r>
              <a:rPr lang="en-US" sz="3200" dirty="0" smtClean="0"/>
              <a:t>project managers</a:t>
            </a:r>
          </a:p>
        </p:txBody>
      </p:sp>
      <p:sp>
        <p:nvSpPr>
          <p:cNvPr id="27651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04-</a:t>
            </a:r>
            <a:fld id="{51173F1A-6D3A-4B43-8115-069311F3C4BF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b="1" smtClean="0"/>
              <a:t>Champion Roles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722438"/>
            <a:ext cx="4419600" cy="3230562"/>
          </a:xfr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u="sng" dirty="0" smtClean="0">
                <a:solidFill>
                  <a:srgbClr val="FF0000"/>
                </a:solidFill>
              </a:rPr>
              <a:t>Traditional Duties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i="1" dirty="0" smtClean="0">
                <a:solidFill>
                  <a:srgbClr val="FF0000"/>
                </a:solidFill>
              </a:rPr>
              <a:t>technical understanding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i="1" dirty="0" smtClean="0">
                <a:solidFill>
                  <a:srgbClr val="FF0000"/>
                </a:solidFill>
              </a:rPr>
              <a:t>leadership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i="1" dirty="0" smtClean="0">
                <a:solidFill>
                  <a:srgbClr val="FF0000"/>
                </a:solidFill>
              </a:rPr>
              <a:t>coordination &amp; control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i="1" dirty="0" smtClean="0">
                <a:solidFill>
                  <a:srgbClr val="FF0000"/>
                </a:solidFill>
              </a:rPr>
              <a:t>obtaining resources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i="1" dirty="0" smtClean="0">
                <a:solidFill>
                  <a:srgbClr val="FF0000"/>
                </a:solidFill>
              </a:rPr>
              <a:t>administrative</a:t>
            </a: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5105400" y="2865438"/>
            <a:ext cx="3733800" cy="3352800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xtLst>
            <a:ext uri="{909E8E84-426E-40DD-AFC4-6F175D3DCCD1}"/>
          </a:extLst>
        </p:spPr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800" u="sng" dirty="0">
                <a:solidFill>
                  <a:srgbClr val="0000CC"/>
                </a:solidFill>
                <a:latin typeface="+mn-lt"/>
                <a:cs typeface="+mn-cs"/>
              </a:rPr>
              <a:t>Nontraditional Duties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800" i="1" dirty="0">
                <a:solidFill>
                  <a:srgbClr val="0000CC"/>
                </a:solidFill>
                <a:latin typeface="+mn-lt"/>
                <a:cs typeface="+mn-cs"/>
              </a:rPr>
              <a:t>cheerleader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800" i="1" dirty="0">
                <a:solidFill>
                  <a:srgbClr val="0000CC"/>
                </a:solidFill>
                <a:latin typeface="+mn-lt"/>
                <a:cs typeface="+mn-cs"/>
              </a:rPr>
              <a:t>visionary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800" i="1" dirty="0">
                <a:solidFill>
                  <a:srgbClr val="0000CC"/>
                </a:solidFill>
                <a:latin typeface="+mn-lt"/>
                <a:cs typeface="+mn-cs"/>
              </a:rPr>
              <a:t>politician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800" i="1" dirty="0">
                <a:solidFill>
                  <a:srgbClr val="0000CC"/>
                </a:solidFill>
                <a:latin typeface="+mn-lt"/>
                <a:cs typeface="+mn-cs"/>
              </a:rPr>
              <a:t>risk taker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800" i="1" dirty="0">
                <a:solidFill>
                  <a:srgbClr val="0000CC"/>
                </a:solidFill>
                <a:latin typeface="+mn-lt"/>
                <a:cs typeface="+mn-cs"/>
              </a:rPr>
              <a:t>ambassador</a:t>
            </a:r>
          </a:p>
        </p:txBody>
      </p:sp>
      <p:sp>
        <p:nvSpPr>
          <p:cNvPr id="28676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04-</a:t>
            </a:r>
            <a:fld id="{82941F76-6B78-4AB4-AE43-D84482B950E6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95400"/>
            <a:ext cx="8229600" cy="838200"/>
          </a:xfrm>
          <a:solidFill>
            <a:schemeClr val="accent1"/>
          </a:solidFill>
          <a:ln w="76200">
            <a:solidFill>
              <a:srgbClr val="FF0000"/>
            </a:solidFill>
          </a:ln>
        </p:spPr>
        <p:txBody>
          <a:bodyPr/>
          <a:lstStyle/>
          <a:p>
            <a:pPr algn="ctr" eaLnBrk="1" hangingPunct="1"/>
            <a:r>
              <a:rPr lang="en-US" sz="4000" b="1" dirty="0" smtClean="0">
                <a:solidFill>
                  <a:schemeClr val="bg2"/>
                </a:solidFill>
              </a:rPr>
              <a:t>Creating Project Champions 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438400"/>
            <a:ext cx="8229600" cy="3017837"/>
          </a:xfrm>
          <a:solidFill>
            <a:schemeClr val="accent6">
              <a:lumMod val="60000"/>
              <a:lumOff val="40000"/>
            </a:schemeClr>
          </a:solidFill>
          <a:ln w="76200">
            <a:solidFill>
              <a:srgbClr val="FF0000"/>
            </a:solidFill>
          </a:ln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2800" dirty="0" smtClean="0"/>
              <a:t>Identify and encourage their emergence</a:t>
            </a:r>
          </a:p>
          <a:p>
            <a:pPr eaLnBrk="1" hangingPunct="1">
              <a:lnSpc>
                <a:spcPct val="150000"/>
              </a:lnSpc>
            </a:pPr>
            <a:r>
              <a:rPr lang="en-US" sz="2800" dirty="0" smtClean="0"/>
              <a:t>Encourage and reward risk takers</a:t>
            </a:r>
          </a:p>
          <a:p>
            <a:pPr eaLnBrk="1" hangingPunct="1">
              <a:lnSpc>
                <a:spcPct val="150000"/>
              </a:lnSpc>
            </a:pPr>
            <a:r>
              <a:rPr lang="en-US" sz="2800" dirty="0" smtClean="0"/>
              <a:t>Remember the emotional connection</a:t>
            </a:r>
          </a:p>
          <a:p>
            <a:pPr eaLnBrk="1" hangingPunct="1">
              <a:lnSpc>
                <a:spcPct val="150000"/>
              </a:lnSpc>
            </a:pPr>
            <a:r>
              <a:rPr lang="en-US" sz="2800" dirty="0" smtClean="0"/>
              <a:t>Free champions from traditional management</a:t>
            </a:r>
          </a:p>
        </p:txBody>
      </p:sp>
      <p:sp>
        <p:nvSpPr>
          <p:cNvPr id="29699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04-</a:t>
            </a:r>
            <a:fld id="{E6741519-DA9F-4F8A-B6A1-91A4D0A1998A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New Project Leadership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3200400"/>
            <a:ext cx="8229600" cy="2560637"/>
          </a:xfrm>
        </p:spPr>
        <p:txBody>
          <a:bodyPr/>
          <a:lstStyle/>
          <a:p>
            <a:pPr marL="533400" indent="-533400" eaLnBrk="1" hangingPunct="1">
              <a:buFontTx/>
              <a:buAutoNum type="arabicPeriod"/>
            </a:pPr>
            <a:r>
              <a:rPr lang="en-US" sz="2800" dirty="0" smtClean="0"/>
              <a:t>Understanding </a:t>
            </a:r>
            <a:r>
              <a:rPr lang="en-US" sz="2800" dirty="0" smtClean="0"/>
              <a:t>and practicing the power of </a:t>
            </a:r>
            <a:r>
              <a:rPr lang="en-US" sz="2800" b="1" i="1" dirty="0" smtClean="0">
                <a:solidFill>
                  <a:srgbClr val="FF0000"/>
                </a:solidFill>
              </a:rPr>
              <a:t>appreciation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z="2800" dirty="0" smtClean="0"/>
              <a:t>Reminding people what’s </a:t>
            </a:r>
            <a:r>
              <a:rPr lang="en-US" sz="2800" b="1" i="1" dirty="0" smtClean="0">
                <a:solidFill>
                  <a:srgbClr val="FF0000"/>
                </a:solidFill>
              </a:rPr>
              <a:t>important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z="2800" dirty="0" smtClean="0"/>
              <a:t>Generating and sustaining </a:t>
            </a:r>
            <a:r>
              <a:rPr lang="en-US" sz="2800" b="1" i="1" dirty="0" smtClean="0">
                <a:solidFill>
                  <a:srgbClr val="FF0000"/>
                </a:solidFill>
              </a:rPr>
              <a:t>trust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z="2800" b="1" i="1" dirty="0" smtClean="0">
                <a:solidFill>
                  <a:srgbClr val="FF0000"/>
                </a:solidFill>
              </a:rPr>
              <a:t>Aligning</a:t>
            </a:r>
            <a:r>
              <a:rPr lang="en-US" sz="2800" dirty="0" smtClean="0"/>
              <a:t> with the led</a:t>
            </a:r>
          </a:p>
        </p:txBody>
      </p:sp>
      <p:sp>
        <p:nvSpPr>
          <p:cNvPr id="30723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04-</a:t>
            </a:r>
            <a:fld id="{6EE208FC-9D10-4359-B3DC-7ABA78BF1C6D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1981200"/>
            <a:ext cx="8077200" cy="646331"/>
          </a:xfrm>
          <a:prstGeom prst="rect">
            <a:avLst/>
          </a:prstGeom>
          <a:solidFill>
            <a:schemeClr val="tx2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533400" indent="-533400" eaLnBrk="1" hangingPunct="1">
              <a:buFontTx/>
              <a:buNone/>
            </a:pPr>
            <a:r>
              <a:rPr lang="en-US" dirty="0" smtClean="0">
                <a:solidFill>
                  <a:schemeClr val="bg2"/>
                </a:solidFill>
              </a:rPr>
              <a:t>Four competencies determine a project leader’s success</a:t>
            </a:r>
            <a:r>
              <a:rPr lang="en-US" dirty="0" smtClean="0">
                <a:solidFill>
                  <a:schemeClr val="bg2"/>
                </a:solidFill>
              </a:rPr>
              <a:t>:</a:t>
            </a:r>
            <a:endParaRPr lang="en-US" dirty="0" smtClean="0">
              <a:solidFill>
                <a:schemeClr val="bg2"/>
              </a:solidFill>
            </a:endParaRPr>
          </a:p>
          <a:p>
            <a:pPr marL="533400" indent="-533400" algn="r" rtl="1" eaLnBrk="1" hangingPunct="1">
              <a:buFontTx/>
              <a:buNone/>
            </a:pPr>
            <a:r>
              <a:rPr lang="ar-SA" dirty="0" smtClean="0">
                <a:solidFill>
                  <a:schemeClr val="bg2"/>
                </a:solidFill>
              </a:rPr>
              <a:t>الكفاءات الاربعة التي تحدد نجاح قائد المشروع:</a:t>
            </a:r>
            <a:endParaRPr lang="en-US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Project Management Professionalism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SzPct val="75000"/>
              <a:buFontTx/>
              <a:buChar char="o"/>
            </a:pPr>
            <a:r>
              <a:rPr lang="en-US" sz="3200" b="1" i="1" smtClean="0">
                <a:solidFill>
                  <a:srgbClr val="FF0000"/>
                </a:solidFill>
              </a:rPr>
              <a:t>Project work </a:t>
            </a:r>
            <a:r>
              <a:rPr lang="en-US" sz="3200" smtClean="0"/>
              <a:t>is becoming the </a:t>
            </a:r>
            <a:r>
              <a:rPr lang="en-US" sz="3200" b="1" i="1" smtClean="0">
                <a:solidFill>
                  <a:srgbClr val="FF0000"/>
                </a:solidFill>
              </a:rPr>
              <a:t>standard</a:t>
            </a:r>
            <a:r>
              <a:rPr lang="en-US" sz="3200" smtClean="0"/>
              <a:t> for many organizations</a:t>
            </a:r>
          </a:p>
          <a:p>
            <a:pPr eaLnBrk="1" hangingPunct="1">
              <a:buFontTx/>
              <a:buChar char="o"/>
            </a:pPr>
            <a:endParaRPr lang="en-US" sz="3200" smtClean="0"/>
          </a:p>
          <a:p>
            <a:pPr eaLnBrk="1" hangingPunct="1">
              <a:buFontTx/>
              <a:buChar char="o"/>
            </a:pPr>
            <a:r>
              <a:rPr lang="en-US" sz="3200" smtClean="0"/>
              <a:t>There is a critical need to </a:t>
            </a:r>
            <a:r>
              <a:rPr lang="en-US" sz="3200" b="1" i="1" smtClean="0">
                <a:solidFill>
                  <a:srgbClr val="FF0000"/>
                </a:solidFill>
              </a:rPr>
              <a:t>upgrade the skills </a:t>
            </a:r>
            <a:r>
              <a:rPr lang="en-US" sz="3200" smtClean="0"/>
              <a:t>of current project workers</a:t>
            </a:r>
          </a:p>
          <a:p>
            <a:pPr eaLnBrk="1" hangingPunct="1">
              <a:buFontTx/>
              <a:buChar char="o"/>
            </a:pPr>
            <a:endParaRPr lang="en-US" sz="3200" smtClean="0"/>
          </a:p>
          <a:p>
            <a:pPr eaLnBrk="1" hangingPunct="1">
              <a:buFontTx/>
              <a:buChar char="o"/>
            </a:pPr>
            <a:r>
              <a:rPr lang="en-US" sz="3200" smtClean="0"/>
              <a:t>Project managers and support personnel need </a:t>
            </a:r>
            <a:r>
              <a:rPr lang="en-US" sz="3200" b="1" i="1" smtClean="0">
                <a:solidFill>
                  <a:srgbClr val="FF0000"/>
                </a:solidFill>
              </a:rPr>
              <a:t>dedicated career paths</a:t>
            </a:r>
          </a:p>
        </p:txBody>
      </p:sp>
      <p:sp>
        <p:nvSpPr>
          <p:cNvPr id="31747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04-</a:t>
            </a:r>
            <a:fld id="{9B1D7A1B-A98E-4BD9-B74A-1E25147A5B5F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Creating Project Managers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Ø"/>
              <a:defRPr/>
            </a:pPr>
            <a:r>
              <a:rPr lang="en-US" sz="3200" b="1" i="1" dirty="0" smtClean="0">
                <a:solidFill>
                  <a:srgbClr val="FF0000"/>
                </a:solidFill>
              </a:rPr>
              <a:t>Match personalities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with project work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Ø"/>
              <a:defRPr/>
            </a:pPr>
            <a:r>
              <a:rPr lang="en-US" sz="3200" dirty="0" smtClean="0"/>
              <a:t>Formalize commitment to project work with </a:t>
            </a:r>
            <a:r>
              <a:rPr lang="en-US" sz="3200" b="1" i="1" dirty="0" smtClean="0">
                <a:solidFill>
                  <a:srgbClr val="FF0000"/>
                </a:solidFill>
              </a:rPr>
              <a:t>training programs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Ø"/>
              <a:defRPr/>
            </a:pPr>
            <a:r>
              <a:rPr lang="en-US" sz="3200" dirty="0" smtClean="0"/>
              <a:t>Develop a unique </a:t>
            </a:r>
            <a:r>
              <a:rPr lang="en-US" sz="3200" b="1" i="1" dirty="0" smtClean="0">
                <a:solidFill>
                  <a:srgbClr val="FF0000"/>
                </a:solidFill>
              </a:rPr>
              <a:t>reward system</a:t>
            </a:r>
          </a:p>
          <a:p>
            <a:pPr marL="274320" indent="-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Ø"/>
              <a:defRPr/>
            </a:pPr>
            <a:r>
              <a:rPr lang="en-US" sz="3200" dirty="0" smtClean="0"/>
              <a:t>Identify a distinct </a:t>
            </a:r>
            <a:r>
              <a:rPr lang="en-US" sz="3200" b="1" i="1" dirty="0" smtClean="0">
                <a:solidFill>
                  <a:srgbClr val="FF0000"/>
                </a:solidFill>
              </a:rPr>
              <a:t>career path</a:t>
            </a:r>
          </a:p>
        </p:txBody>
      </p:sp>
      <p:sp>
        <p:nvSpPr>
          <p:cNvPr id="32771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04-</a:t>
            </a:r>
            <a:fld id="{083FEE95-5435-41D2-9624-E9CE3BB43FD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Summary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eaLnBrk="1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dirty="0"/>
              <a:t>Understand how project management is a “leader intensive” profession.</a:t>
            </a:r>
          </a:p>
          <a:p>
            <a:pPr marL="514350" indent="-514350" eaLnBrk="1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dirty="0"/>
              <a:t>Distinguish between the role of a manager and the characteristics of a leader.</a:t>
            </a:r>
          </a:p>
          <a:p>
            <a:pPr marL="514350" indent="-514350" eaLnBrk="1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dirty="0"/>
              <a:t>Understand the concept of emotional intelligence as it relates to how project managers lead.</a:t>
            </a:r>
          </a:p>
          <a:p>
            <a:pPr marL="514350" indent="-514350" eaLnBrk="1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dirty="0"/>
              <a:t>Recognize traits that are strongly linked to effective project leadership.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04-</a:t>
            </a:r>
            <a:fld id="{7DC92043-6E30-4218-89B5-A786F854EAE0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Chapter 4 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/>
              <a:t>After completing this chapter, students will be able to</a:t>
            </a:r>
            <a:r>
              <a:rPr lang="en-US" dirty="0" smtClean="0"/>
              <a:t>:</a:t>
            </a:r>
          </a:p>
          <a:p>
            <a:pPr marL="274320" indent="-274320" eaLnBrk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/>
              <a:t>Understand how project management is a </a:t>
            </a:r>
            <a:r>
              <a:rPr lang="en-US" dirty="0">
                <a:solidFill>
                  <a:srgbClr val="FF0000"/>
                </a:solidFill>
              </a:rPr>
              <a:t>“leader intensive” </a:t>
            </a:r>
            <a:r>
              <a:rPr lang="en-US" dirty="0" smtClean="0">
                <a:solidFill>
                  <a:srgbClr val="FF0000"/>
                </a:solidFill>
              </a:rPr>
              <a:t>profession.</a:t>
            </a:r>
            <a:endParaRPr lang="en-US" dirty="0">
              <a:solidFill>
                <a:srgbClr val="FF0000"/>
              </a:solidFill>
            </a:endParaRPr>
          </a:p>
          <a:p>
            <a:pPr marL="274320" indent="-274320" eaLnBrk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Distinguish </a:t>
            </a:r>
            <a:r>
              <a:rPr lang="en-US" dirty="0"/>
              <a:t>between </a:t>
            </a:r>
            <a:r>
              <a:rPr lang="en-US" dirty="0">
                <a:solidFill>
                  <a:srgbClr val="FF0000"/>
                </a:solidFill>
              </a:rPr>
              <a:t>the role of a manager </a:t>
            </a:r>
            <a:r>
              <a:rPr lang="en-US" dirty="0"/>
              <a:t>and the </a:t>
            </a:r>
            <a:r>
              <a:rPr lang="en-US" dirty="0">
                <a:solidFill>
                  <a:srgbClr val="FF0000"/>
                </a:solidFill>
              </a:rPr>
              <a:t>characteristics of a </a:t>
            </a:r>
            <a:r>
              <a:rPr lang="en-US" dirty="0" smtClean="0">
                <a:solidFill>
                  <a:srgbClr val="FF0000"/>
                </a:solidFill>
              </a:rPr>
              <a:t>leader</a:t>
            </a:r>
            <a:r>
              <a:rPr lang="en-US" dirty="0" smtClean="0"/>
              <a:t>.</a:t>
            </a:r>
            <a:endParaRPr lang="en-US" dirty="0"/>
          </a:p>
          <a:p>
            <a:pPr marL="274320" indent="-274320" eaLnBrk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Understand </a:t>
            </a:r>
            <a:r>
              <a:rPr lang="en-US" dirty="0"/>
              <a:t>the concept of </a:t>
            </a:r>
            <a:r>
              <a:rPr lang="en-US" dirty="0" smtClean="0">
                <a:solidFill>
                  <a:srgbClr val="FF0000"/>
                </a:solidFill>
              </a:rPr>
              <a:t>Emotional Intelligence </a:t>
            </a:r>
            <a:r>
              <a:rPr lang="en-US" dirty="0"/>
              <a:t>as it relates to how project managers </a:t>
            </a:r>
            <a:r>
              <a:rPr lang="en-US" dirty="0" smtClean="0"/>
              <a:t>lead.</a:t>
            </a:r>
          </a:p>
          <a:p>
            <a:pPr marL="274320" indent="-274320" eaLnBrk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Recognize </a:t>
            </a:r>
            <a:r>
              <a:rPr lang="en-US" dirty="0"/>
              <a:t>traits that are strongly linked to effective project </a:t>
            </a:r>
            <a:r>
              <a:rPr lang="en-US" dirty="0" smtClean="0"/>
              <a:t>leadership.</a:t>
            </a:r>
            <a:r>
              <a:rPr lang="ar-SA" dirty="0" smtClean="0">
                <a:solidFill>
                  <a:srgbClr val="FF0000"/>
                </a:solidFill>
              </a:rPr>
              <a:t>صفات القيادة الفعاله</a:t>
            </a:r>
            <a:r>
              <a:rPr lang="ar-SA" dirty="0" smtClean="0"/>
              <a:t> </a:t>
            </a: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04-0</a:t>
            </a:r>
            <a:fld id="{64EA2993-0908-4739-B39F-BAA724B4E3C3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Summary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eaLnBrk="1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 startAt="5"/>
              <a:defRPr/>
            </a:pPr>
            <a:r>
              <a:rPr lang="en-US" dirty="0"/>
              <a:t>Understand the implications of time orientation on project management.</a:t>
            </a:r>
          </a:p>
          <a:p>
            <a:pPr marL="514350" indent="-514350" eaLnBrk="1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 startAt="5"/>
              <a:defRPr/>
            </a:pPr>
            <a:r>
              <a:rPr lang="en-US" dirty="0"/>
              <a:t>Identify the key roles project champions play in project success.</a:t>
            </a:r>
          </a:p>
          <a:p>
            <a:pPr marL="514350" indent="-514350" eaLnBrk="1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 startAt="5"/>
              <a:defRPr/>
            </a:pPr>
            <a:r>
              <a:rPr lang="en-US" dirty="0"/>
              <a:t>Recognize the principles that typify the new project leadership.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 startAt="5"/>
              <a:defRPr/>
            </a:pPr>
            <a:r>
              <a:rPr lang="en-US" dirty="0"/>
              <a:t>Understand the development of project management professionalism in the discipline.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04-</a:t>
            </a:r>
            <a:fld id="{E9575BCE-9592-4016-BD5E-3A6CEC48DBF0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 descr="copyrigh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6775"/>
            <a:ext cx="9144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04-</a:t>
            </a:r>
            <a:fld id="{66213294-4C81-4235-9C10-76A11FC4FB39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35843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Chapter 4 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/>
              <a:t>After completing this chapter, students will be able to</a:t>
            </a:r>
            <a:r>
              <a:rPr lang="en-US" dirty="0" smtClean="0"/>
              <a:t>:</a:t>
            </a:r>
          </a:p>
          <a:p>
            <a:pPr marL="274320" indent="-274320" eaLnBrk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/>
              <a:t>Understand the implications of time orientation on project </a:t>
            </a:r>
            <a:r>
              <a:rPr lang="en-US" dirty="0" smtClean="0"/>
              <a:t>management</a:t>
            </a:r>
            <a:r>
              <a:rPr lang="en-US" dirty="0" smtClean="0"/>
              <a:t>.</a:t>
            </a:r>
            <a:r>
              <a:rPr lang="ar-SA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Time Implication</a:t>
            </a:r>
            <a:endParaRPr lang="en-US" dirty="0">
              <a:solidFill>
                <a:srgbClr val="FF0000"/>
              </a:solidFill>
            </a:endParaRPr>
          </a:p>
          <a:p>
            <a:pPr marL="274320" indent="-274320" eaLnBrk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Identify </a:t>
            </a:r>
            <a:r>
              <a:rPr lang="en-US" dirty="0"/>
              <a:t>the key roles project champions play in project </a:t>
            </a:r>
            <a:r>
              <a:rPr lang="en-US" dirty="0" smtClean="0"/>
              <a:t>success</a:t>
            </a:r>
            <a:r>
              <a:rPr lang="en-US" dirty="0" smtClean="0"/>
              <a:t>. 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Project Champions</a:t>
            </a:r>
            <a:endParaRPr lang="en-US" dirty="0">
              <a:solidFill>
                <a:srgbClr val="FF0000"/>
              </a:solidFill>
            </a:endParaRPr>
          </a:p>
          <a:p>
            <a:pPr marL="274320" indent="-274320" eaLnBrk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Recognize </a:t>
            </a:r>
            <a:r>
              <a:rPr lang="en-US" dirty="0"/>
              <a:t>the principles that typify the new project </a:t>
            </a:r>
            <a:r>
              <a:rPr lang="en-US" dirty="0" smtClean="0"/>
              <a:t>leadership.</a:t>
            </a: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/>
              <a:t>Understand </a:t>
            </a:r>
            <a:r>
              <a:rPr lang="en-US" dirty="0"/>
              <a:t>the development of project management professionalism in the discipline.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04-0</a:t>
            </a:r>
            <a:fld id="{BB55D297-ABD9-4349-A372-9862F4567BD9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Leadership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ln>
            <a:solidFill>
              <a:srgbClr val="FF0000"/>
            </a:solidFill>
          </a:ln>
        </p:spPr>
        <p:txBody>
          <a:bodyPr/>
          <a:lstStyle/>
          <a:p>
            <a:pPr algn="ctr" eaLnBrk="1" hangingPunct="1">
              <a:buFontTx/>
              <a:buNone/>
            </a:pPr>
            <a:endParaRPr lang="en-US" sz="3200" i="1" dirty="0" smtClean="0">
              <a:solidFill>
                <a:srgbClr val="0000CC"/>
              </a:solidFill>
            </a:endParaRPr>
          </a:p>
          <a:p>
            <a:pPr eaLnBrk="1" hangingPunct="1">
              <a:buFontTx/>
              <a:buNone/>
            </a:pPr>
            <a:r>
              <a:rPr lang="en-US" sz="3200" i="1" dirty="0" smtClean="0">
                <a:solidFill>
                  <a:srgbClr val="0000CC"/>
                </a:solidFill>
              </a:rPr>
              <a:t>	“</a:t>
            </a:r>
            <a:r>
              <a:rPr lang="en-US" sz="3200" i="1" u="sng" dirty="0" smtClean="0">
                <a:solidFill>
                  <a:srgbClr val="0000CC"/>
                </a:solidFill>
              </a:rPr>
              <a:t>The ability to inspire </a:t>
            </a:r>
            <a:r>
              <a:rPr lang="en-US" sz="3200" i="1" dirty="0" smtClean="0">
                <a:solidFill>
                  <a:srgbClr val="FF0000"/>
                </a:solidFill>
              </a:rPr>
              <a:t>confidence</a:t>
            </a:r>
            <a:r>
              <a:rPr lang="en-US" sz="3200" i="1" dirty="0" smtClean="0">
                <a:solidFill>
                  <a:srgbClr val="0000CC"/>
                </a:solidFill>
              </a:rPr>
              <a:t> &amp; </a:t>
            </a:r>
            <a:r>
              <a:rPr lang="en-US" sz="3200" i="1" dirty="0" smtClean="0">
                <a:solidFill>
                  <a:srgbClr val="FF0000"/>
                </a:solidFill>
              </a:rPr>
              <a:t>support</a:t>
            </a:r>
            <a:r>
              <a:rPr lang="en-US" sz="3200" i="1" dirty="0" smtClean="0">
                <a:solidFill>
                  <a:srgbClr val="0000CC"/>
                </a:solidFill>
              </a:rPr>
              <a:t>,</a:t>
            </a:r>
          </a:p>
          <a:p>
            <a:pPr algn="ctr" eaLnBrk="1" hangingPunct="1">
              <a:buFontTx/>
              <a:buNone/>
            </a:pPr>
            <a:r>
              <a:rPr lang="en-US" sz="3200" i="1" dirty="0" smtClean="0">
                <a:solidFill>
                  <a:srgbClr val="0000CC"/>
                </a:solidFill>
              </a:rPr>
              <a:t> </a:t>
            </a:r>
            <a:r>
              <a:rPr lang="en-US" sz="3200" i="1" dirty="0" smtClean="0">
                <a:solidFill>
                  <a:srgbClr val="0000CC"/>
                </a:solidFill>
              </a:rPr>
              <a:t>to achieve organizational </a:t>
            </a:r>
            <a:r>
              <a:rPr lang="en-US" sz="3200" i="1" dirty="0" smtClean="0">
                <a:solidFill>
                  <a:srgbClr val="FF0000"/>
                </a:solidFill>
              </a:rPr>
              <a:t>goals</a:t>
            </a:r>
            <a:r>
              <a:rPr lang="en-US" sz="3200" i="1" dirty="0" smtClean="0">
                <a:solidFill>
                  <a:srgbClr val="0000CC"/>
                </a:solidFill>
              </a:rPr>
              <a:t>.”</a:t>
            </a:r>
          </a:p>
          <a:p>
            <a:pPr algn="ctr" eaLnBrk="1" hangingPunct="1">
              <a:buFontTx/>
              <a:buNone/>
            </a:pPr>
            <a:endParaRPr lang="en-US" sz="3200" i="1" dirty="0" smtClean="0">
              <a:solidFill>
                <a:srgbClr val="0000CC"/>
              </a:solidFill>
            </a:endParaRPr>
          </a:p>
          <a:p>
            <a:pPr algn="ctr" eaLnBrk="1" hangingPunct="1">
              <a:buFontTx/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Project management is </a:t>
            </a:r>
            <a:r>
              <a:rPr lang="en-US" sz="3200" b="1" i="1" dirty="0" smtClean="0">
                <a:solidFill>
                  <a:srgbClr val="FF0000"/>
                </a:solidFill>
              </a:rPr>
              <a:t>leader intensive!</a:t>
            </a:r>
          </a:p>
        </p:txBody>
      </p:sp>
      <p:sp>
        <p:nvSpPr>
          <p:cNvPr id="18435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04-05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b="1" smtClean="0"/>
              <a:t>Leaders Vs. Managers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81000" y="1752600"/>
            <a:ext cx="7924800" cy="2667000"/>
          </a:xfrm>
          <a:solidFill>
            <a:schemeClr val="accent4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800" b="1" i="1" u="sng" dirty="0" smtClean="0">
                <a:solidFill>
                  <a:srgbClr val="0000CC"/>
                </a:solidFill>
              </a:rPr>
              <a:t>Managers</a:t>
            </a:r>
            <a:r>
              <a:rPr lang="en-US" sz="2800" dirty="0" smtClean="0"/>
              <a:t> have </a:t>
            </a:r>
            <a:r>
              <a:rPr lang="en-US" sz="2800" b="1" i="1" u="sng" dirty="0" smtClean="0">
                <a:solidFill>
                  <a:srgbClr val="0000CC"/>
                </a:solidFill>
              </a:rPr>
              <a:t>official titles</a:t>
            </a:r>
            <a:r>
              <a:rPr lang="en-US" sz="2800" b="1" i="1" dirty="0" smtClean="0"/>
              <a:t> </a:t>
            </a:r>
            <a:r>
              <a:rPr lang="en-US" sz="2800" dirty="0" smtClean="0"/>
              <a:t>in an organization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endParaRPr lang="en-US" sz="2800" u="sng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en-US" sz="2800" b="1" i="1" u="sng" dirty="0" smtClean="0">
                <a:solidFill>
                  <a:srgbClr val="FF0000"/>
                </a:solidFill>
              </a:rPr>
              <a:t>Leaders</a:t>
            </a:r>
            <a:r>
              <a:rPr lang="en-US" sz="2800" b="1" i="1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focus on </a:t>
            </a:r>
            <a:r>
              <a:rPr lang="en-US" sz="2800" b="1" i="1" u="sng" dirty="0" smtClean="0">
                <a:solidFill>
                  <a:srgbClr val="FF0000"/>
                </a:solidFill>
              </a:rPr>
              <a:t>interpersonal relationships</a:t>
            </a:r>
            <a:r>
              <a:rPr lang="en-US" sz="2800" b="1" i="1" dirty="0" smtClean="0"/>
              <a:t> </a:t>
            </a:r>
            <a:r>
              <a:rPr lang="en-US" sz="2800" dirty="0" smtClean="0"/>
              <a:t>rather than administration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800" dirty="0" smtClean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800" dirty="0" smtClean="0"/>
              <a:t>Important differences exist between the two on: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800" dirty="0" smtClean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000" dirty="0" smtClean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000" dirty="0" smtClean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000" dirty="0" smtClean="0"/>
          </a:p>
        </p:txBody>
      </p:sp>
      <p:graphicFrame>
        <p:nvGraphicFramePr>
          <p:cNvPr id="6197" name="Group 53"/>
          <p:cNvGraphicFramePr>
            <a:graphicFrameLocks noGrp="1"/>
          </p:cNvGraphicFramePr>
          <p:nvPr>
            <p:ph sz="half" idx="4294967295"/>
          </p:nvPr>
        </p:nvGraphicFramePr>
        <p:xfrm>
          <a:off x="685800" y="4572000"/>
          <a:ext cx="7391400" cy="1828800"/>
        </p:xfrm>
        <a:graphic>
          <a:graphicData uri="http://schemas.openxmlformats.org/drawingml/2006/table">
            <a:tbl>
              <a:tblPr/>
              <a:tblGrid>
                <a:gridCol w="4751614"/>
                <a:gridCol w="2639786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Char char="•"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Calibri" pitchFamily="34" charset="0"/>
                        </a:rPr>
                        <a:t>Creation of purpose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Char char="•"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Calibri" pitchFamily="34" charset="0"/>
                        </a:rPr>
                        <a:t>Outcomes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Char char="•"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Calibri" pitchFamily="34" charset="0"/>
                        </a:rPr>
                        <a:t>Network development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Char char="•"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Calibri" pitchFamily="34" charset="0"/>
                        </a:rPr>
                        <a:t>Execution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Char char="•"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Calibri" pitchFamily="34" charset="0"/>
                        </a:rPr>
                        <a:t>Focus timeframe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140000"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Calibri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466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04-0</a:t>
            </a:r>
            <a:fld id="{6E8F33E2-219E-4EA7-A979-2E72DA592B3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533400"/>
            <a:ext cx="8686800" cy="6278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dirty="0" smtClean="0"/>
              <a:t>Differences Between Managers </a:t>
            </a:r>
            <a:r>
              <a:rPr lang="en-US" sz="3600" b="1" dirty="0" smtClean="0"/>
              <a:t>&amp; Leaders</a:t>
            </a:r>
            <a:endParaRPr lang="en-US" sz="36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04-0</a:t>
            </a:r>
            <a:fld id="{AD1F0671-E1CA-48DE-9AF1-42E8FC1B8879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grpSp>
        <p:nvGrpSpPr>
          <p:cNvPr id="20483" name="Group 3"/>
          <p:cNvGrpSpPr>
            <a:grpSpLocks/>
          </p:cNvGrpSpPr>
          <p:nvPr/>
        </p:nvGrpSpPr>
        <p:grpSpPr bwMode="auto">
          <a:xfrm>
            <a:off x="381000" y="1447800"/>
            <a:ext cx="8305800" cy="4237038"/>
            <a:chOff x="1143000" y="1143000"/>
            <a:chExt cx="6538913" cy="4237038"/>
          </a:xfrm>
        </p:grpSpPr>
        <p:sp>
          <p:nvSpPr>
            <p:cNvPr id="20486" name="Text Box 2"/>
            <p:cNvSpPr txBox="1">
              <a:spLocks noChangeArrowheads="1"/>
            </p:cNvSpPr>
            <p:nvPr/>
          </p:nvSpPr>
          <p:spPr bwMode="auto">
            <a:xfrm>
              <a:off x="2057400" y="4495800"/>
              <a:ext cx="9144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administer</a:t>
              </a:r>
            </a:p>
          </p:txBody>
        </p:sp>
        <p:sp>
          <p:nvSpPr>
            <p:cNvPr id="20487" name="Text Box 3"/>
            <p:cNvSpPr txBox="1">
              <a:spLocks noChangeArrowheads="1"/>
            </p:cNvSpPr>
            <p:nvPr/>
          </p:nvSpPr>
          <p:spPr bwMode="auto">
            <a:xfrm>
              <a:off x="5715000" y="3886200"/>
              <a:ext cx="1298575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Demand respect</a:t>
              </a:r>
            </a:p>
          </p:txBody>
        </p:sp>
        <p:sp>
          <p:nvSpPr>
            <p:cNvPr id="20488" name="Text Box 4"/>
            <p:cNvSpPr txBox="1">
              <a:spLocks noChangeArrowheads="1"/>
            </p:cNvSpPr>
            <p:nvPr/>
          </p:nvSpPr>
          <p:spPr bwMode="auto">
            <a:xfrm>
              <a:off x="1219200" y="4191000"/>
              <a:ext cx="18161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maintain the status quo</a:t>
              </a:r>
            </a:p>
          </p:txBody>
        </p:sp>
        <p:sp>
          <p:nvSpPr>
            <p:cNvPr id="20489" name="Text Box 5"/>
            <p:cNvSpPr txBox="1">
              <a:spLocks noChangeArrowheads="1"/>
            </p:cNvSpPr>
            <p:nvPr/>
          </p:nvSpPr>
          <p:spPr bwMode="auto">
            <a:xfrm>
              <a:off x="5715000" y="4191000"/>
              <a:ext cx="1360488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focus on systems</a:t>
              </a:r>
            </a:p>
          </p:txBody>
        </p:sp>
        <p:sp>
          <p:nvSpPr>
            <p:cNvPr id="20490" name="Text Box 6"/>
            <p:cNvSpPr txBox="1">
              <a:spLocks noChangeArrowheads="1"/>
            </p:cNvSpPr>
            <p:nvPr/>
          </p:nvSpPr>
          <p:spPr bwMode="auto">
            <a:xfrm>
              <a:off x="5715000" y="4495800"/>
              <a:ext cx="1266825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strive for control</a:t>
              </a:r>
            </a:p>
          </p:txBody>
        </p:sp>
        <p:sp>
          <p:nvSpPr>
            <p:cNvPr id="20491" name="Text Box 7"/>
            <p:cNvSpPr txBox="1">
              <a:spLocks noChangeArrowheads="1"/>
            </p:cNvSpPr>
            <p:nvPr/>
          </p:nvSpPr>
          <p:spPr bwMode="auto">
            <a:xfrm>
              <a:off x="5715000" y="5105400"/>
              <a:ext cx="1223963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short-term view</a:t>
              </a:r>
            </a:p>
          </p:txBody>
        </p:sp>
        <p:sp>
          <p:nvSpPr>
            <p:cNvPr id="20492" name="Text Box 8"/>
            <p:cNvSpPr txBox="1">
              <a:spLocks noChangeArrowheads="1"/>
            </p:cNvSpPr>
            <p:nvPr/>
          </p:nvSpPr>
          <p:spPr bwMode="auto">
            <a:xfrm>
              <a:off x="5715000" y="4800600"/>
              <a:ext cx="1966913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focused on the bottom line</a:t>
              </a:r>
            </a:p>
          </p:txBody>
        </p:sp>
        <p:sp>
          <p:nvSpPr>
            <p:cNvPr id="20493" name="Text Box 9"/>
            <p:cNvSpPr txBox="1">
              <a:spLocks noChangeArrowheads="1"/>
            </p:cNvSpPr>
            <p:nvPr/>
          </p:nvSpPr>
          <p:spPr bwMode="auto">
            <a:xfrm>
              <a:off x="2286000" y="4800600"/>
              <a:ext cx="73025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imitate</a:t>
              </a:r>
            </a:p>
          </p:txBody>
        </p:sp>
        <p:sp>
          <p:nvSpPr>
            <p:cNvPr id="20494" name="Text Box 10"/>
            <p:cNvSpPr txBox="1">
              <a:spLocks noChangeArrowheads="1"/>
            </p:cNvSpPr>
            <p:nvPr/>
          </p:nvSpPr>
          <p:spPr bwMode="auto">
            <a:xfrm>
              <a:off x="1828800" y="3886200"/>
              <a:ext cx="1176338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do things right</a:t>
              </a:r>
            </a:p>
          </p:txBody>
        </p:sp>
        <p:sp>
          <p:nvSpPr>
            <p:cNvPr id="20495" name="Text Box 11"/>
            <p:cNvSpPr txBox="1">
              <a:spLocks noChangeArrowheads="1"/>
            </p:cNvSpPr>
            <p:nvPr/>
          </p:nvSpPr>
          <p:spPr bwMode="auto">
            <a:xfrm>
              <a:off x="1524000" y="5105400"/>
              <a:ext cx="1465263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state their position</a:t>
              </a:r>
            </a:p>
          </p:txBody>
        </p:sp>
        <p:sp>
          <p:nvSpPr>
            <p:cNvPr id="20496" name="Text Box 12"/>
            <p:cNvSpPr txBox="1">
              <a:spLocks noChangeArrowheads="1"/>
            </p:cNvSpPr>
            <p:nvPr/>
          </p:nvSpPr>
          <p:spPr bwMode="auto">
            <a:xfrm>
              <a:off x="2133600" y="1752600"/>
              <a:ext cx="833438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innovate</a:t>
              </a:r>
            </a:p>
          </p:txBody>
        </p:sp>
        <p:sp>
          <p:nvSpPr>
            <p:cNvPr id="20497" name="Text Box 13"/>
            <p:cNvSpPr txBox="1">
              <a:spLocks noChangeArrowheads="1"/>
            </p:cNvSpPr>
            <p:nvPr/>
          </p:nvSpPr>
          <p:spPr bwMode="auto">
            <a:xfrm>
              <a:off x="5715000" y="1219200"/>
              <a:ext cx="1425575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Command respect</a:t>
              </a:r>
            </a:p>
          </p:txBody>
        </p:sp>
        <p:sp>
          <p:nvSpPr>
            <p:cNvPr id="20498" name="Text Box 14"/>
            <p:cNvSpPr txBox="1">
              <a:spLocks noChangeArrowheads="1"/>
            </p:cNvSpPr>
            <p:nvPr/>
          </p:nvSpPr>
          <p:spPr bwMode="auto">
            <a:xfrm>
              <a:off x="1143000" y="1447800"/>
              <a:ext cx="1882775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develop new processes</a:t>
              </a:r>
            </a:p>
          </p:txBody>
        </p:sp>
        <p:sp>
          <p:nvSpPr>
            <p:cNvPr id="20499" name="Text Box 15"/>
            <p:cNvSpPr txBox="1">
              <a:spLocks noChangeArrowheads="1"/>
            </p:cNvSpPr>
            <p:nvPr/>
          </p:nvSpPr>
          <p:spPr bwMode="auto">
            <a:xfrm>
              <a:off x="5715000" y="1524000"/>
              <a:ext cx="1255713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focus on people</a:t>
              </a:r>
            </a:p>
          </p:txBody>
        </p:sp>
        <p:sp>
          <p:nvSpPr>
            <p:cNvPr id="20500" name="Text Box 16"/>
            <p:cNvSpPr txBox="1">
              <a:spLocks noChangeArrowheads="1"/>
            </p:cNvSpPr>
            <p:nvPr/>
          </p:nvSpPr>
          <p:spPr bwMode="auto">
            <a:xfrm>
              <a:off x="5715000" y="1828800"/>
              <a:ext cx="969963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inspire trust</a:t>
              </a:r>
            </a:p>
          </p:txBody>
        </p:sp>
        <p:sp>
          <p:nvSpPr>
            <p:cNvPr id="20501" name="Text Box 17"/>
            <p:cNvSpPr txBox="1">
              <a:spLocks noChangeArrowheads="1"/>
            </p:cNvSpPr>
            <p:nvPr/>
          </p:nvSpPr>
          <p:spPr bwMode="auto">
            <a:xfrm>
              <a:off x="5715000" y="2438400"/>
              <a:ext cx="1525588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have long-term goal</a:t>
              </a:r>
            </a:p>
          </p:txBody>
        </p:sp>
        <p:sp>
          <p:nvSpPr>
            <p:cNvPr id="20502" name="Text Box 18"/>
            <p:cNvSpPr txBox="1">
              <a:spLocks noChangeArrowheads="1"/>
            </p:cNvSpPr>
            <p:nvPr/>
          </p:nvSpPr>
          <p:spPr bwMode="auto">
            <a:xfrm>
              <a:off x="5715000" y="2133600"/>
              <a:ext cx="154305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focused on potential</a:t>
              </a:r>
            </a:p>
          </p:txBody>
        </p:sp>
        <p:sp>
          <p:nvSpPr>
            <p:cNvPr id="20503" name="Text Box 19"/>
            <p:cNvSpPr txBox="1">
              <a:spLocks noChangeArrowheads="1"/>
            </p:cNvSpPr>
            <p:nvPr/>
          </p:nvSpPr>
          <p:spPr bwMode="auto">
            <a:xfrm>
              <a:off x="2133600" y="2057400"/>
              <a:ext cx="8382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originate</a:t>
              </a:r>
            </a:p>
          </p:txBody>
        </p:sp>
        <p:sp>
          <p:nvSpPr>
            <p:cNvPr id="20504" name="Text Box 20"/>
            <p:cNvSpPr txBox="1">
              <a:spLocks noChangeArrowheads="1"/>
            </p:cNvSpPr>
            <p:nvPr/>
          </p:nvSpPr>
          <p:spPr bwMode="auto">
            <a:xfrm>
              <a:off x="1600200" y="1143000"/>
              <a:ext cx="1392238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do the right thing</a:t>
              </a:r>
            </a:p>
          </p:txBody>
        </p:sp>
        <p:sp>
          <p:nvSpPr>
            <p:cNvPr id="20505" name="Text Box 21"/>
            <p:cNvSpPr txBox="1">
              <a:spLocks noChangeArrowheads="1"/>
            </p:cNvSpPr>
            <p:nvPr/>
          </p:nvSpPr>
          <p:spPr bwMode="auto">
            <a:xfrm>
              <a:off x="1524000" y="2362200"/>
              <a:ext cx="146685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Constantia" pitchFamily="18" charset="0"/>
                </a:rPr>
                <a:t>earn their position</a:t>
              </a:r>
            </a:p>
          </p:txBody>
        </p:sp>
        <p:sp>
          <p:nvSpPr>
            <p:cNvPr id="20506" name="AutoShape 23"/>
            <p:cNvSpPr>
              <a:spLocks noChangeArrowheads="1"/>
            </p:cNvSpPr>
            <p:nvPr/>
          </p:nvSpPr>
          <p:spPr bwMode="auto">
            <a:xfrm>
              <a:off x="3352800" y="1447800"/>
              <a:ext cx="1905000" cy="9906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latin typeface="Constantia" pitchFamily="18" charset="0"/>
                </a:rPr>
                <a:t>LEADERS</a:t>
              </a:r>
            </a:p>
          </p:txBody>
        </p:sp>
        <p:sp>
          <p:nvSpPr>
            <p:cNvPr id="20507" name="AutoShape 24"/>
            <p:cNvSpPr>
              <a:spLocks noChangeArrowheads="1"/>
            </p:cNvSpPr>
            <p:nvPr/>
          </p:nvSpPr>
          <p:spPr bwMode="auto">
            <a:xfrm>
              <a:off x="3352800" y="4114800"/>
              <a:ext cx="1981200" cy="10668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latin typeface="Constantia" pitchFamily="18" charset="0"/>
                </a:rPr>
                <a:t>MANAGERS</a:t>
              </a:r>
            </a:p>
          </p:txBody>
        </p:sp>
        <p:sp>
          <p:nvSpPr>
            <p:cNvPr id="20508" name="Line 25"/>
            <p:cNvSpPr>
              <a:spLocks noChangeShapeType="1"/>
            </p:cNvSpPr>
            <p:nvPr/>
          </p:nvSpPr>
          <p:spPr bwMode="auto">
            <a:xfrm>
              <a:off x="2819400" y="1295400"/>
              <a:ext cx="533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9" name="Line 26"/>
            <p:cNvSpPr>
              <a:spLocks noChangeShapeType="1"/>
            </p:cNvSpPr>
            <p:nvPr/>
          </p:nvSpPr>
          <p:spPr bwMode="auto">
            <a:xfrm>
              <a:off x="2819400" y="1600200"/>
              <a:ext cx="5334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0" name="Line 27"/>
            <p:cNvSpPr>
              <a:spLocks noChangeShapeType="1"/>
            </p:cNvSpPr>
            <p:nvPr/>
          </p:nvSpPr>
          <p:spPr bwMode="auto">
            <a:xfrm>
              <a:off x="2819400" y="1905000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1" name="Line 28"/>
            <p:cNvSpPr>
              <a:spLocks noChangeShapeType="1"/>
            </p:cNvSpPr>
            <p:nvPr/>
          </p:nvSpPr>
          <p:spPr bwMode="auto">
            <a:xfrm flipV="1">
              <a:off x="2819400" y="2057400"/>
              <a:ext cx="533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2" name="Line 29"/>
            <p:cNvSpPr>
              <a:spLocks noChangeShapeType="1"/>
            </p:cNvSpPr>
            <p:nvPr/>
          </p:nvSpPr>
          <p:spPr bwMode="auto">
            <a:xfrm flipV="1">
              <a:off x="2819400" y="2286000"/>
              <a:ext cx="5334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3" name="Line 30"/>
            <p:cNvSpPr>
              <a:spLocks noChangeShapeType="1"/>
            </p:cNvSpPr>
            <p:nvPr/>
          </p:nvSpPr>
          <p:spPr bwMode="auto">
            <a:xfrm flipH="1">
              <a:off x="5257800" y="1371600"/>
              <a:ext cx="533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4" name="Line 31"/>
            <p:cNvSpPr>
              <a:spLocks noChangeShapeType="1"/>
            </p:cNvSpPr>
            <p:nvPr/>
          </p:nvSpPr>
          <p:spPr bwMode="auto">
            <a:xfrm flipH="1">
              <a:off x="5257800" y="1676400"/>
              <a:ext cx="5334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5" name="Line 32"/>
            <p:cNvSpPr>
              <a:spLocks noChangeShapeType="1"/>
            </p:cNvSpPr>
            <p:nvPr/>
          </p:nvSpPr>
          <p:spPr bwMode="auto">
            <a:xfrm flipH="1">
              <a:off x="5257800" y="1981200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6" name="Line 33"/>
            <p:cNvSpPr>
              <a:spLocks noChangeShapeType="1"/>
            </p:cNvSpPr>
            <p:nvPr/>
          </p:nvSpPr>
          <p:spPr bwMode="auto">
            <a:xfrm flipH="1" flipV="1">
              <a:off x="5257800" y="2133600"/>
              <a:ext cx="533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7" name="Line 34"/>
            <p:cNvSpPr>
              <a:spLocks noChangeShapeType="1"/>
            </p:cNvSpPr>
            <p:nvPr/>
          </p:nvSpPr>
          <p:spPr bwMode="auto">
            <a:xfrm flipH="1" flipV="1">
              <a:off x="5257800" y="2286000"/>
              <a:ext cx="533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8" name="Line 35"/>
            <p:cNvSpPr>
              <a:spLocks noChangeShapeType="1"/>
            </p:cNvSpPr>
            <p:nvPr/>
          </p:nvSpPr>
          <p:spPr bwMode="auto">
            <a:xfrm>
              <a:off x="2895600" y="4038600"/>
              <a:ext cx="4572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19" name="Line 36"/>
            <p:cNvSpPr>
              <a:spLocks noChangeShapeType="1"/>
            </p:cNvSpPr>
            <p:nvPr/>
          </p:nvSpPr>
          <p:spPr bwMode="auto">
            <a:xfrm>
              <a:off x="2895600" y="4343400"/>
              <a:ext cx="4572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0" name="Line 37"/>
            <p:cNvSpPr>
              <a:spLocks noChangeShapeType="1"/>
            </p:cNvSpPr>
            <p:nvPr/>
          </p:nvSpPr>
          <p:spPr bwMode="auto">
            <a:xfrm>
              <a:off x="2895600" y="46482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1" name="Line 38"/>
            <p:cNvSpPr>
              <a:spLocks noChangeShapeType="1"/>
            </p:cNvSpPr>
            <p:nvPr/>
          </p:nvSpPr>
          <p:spPr bwMode="auto">
            <a:xfrm flipV="1">
              <a:off x="2819400" y="4800600"/>
              <a:ext cx="5334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2" name="Line 39"/>
            <p:cNvSpPr>
              <a:spLocks noChangeShapeType="1"/>
            </p:cNvSpPr>
            <p:nvPr/>
          </p:nvSpPr>
          <p:spPr bwMode="auto">
            <a:xfrm flipV="1">
              <a:off x="2895600" y="5029200"/>
              <a:ext cx="4572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3" name="Line 40"/>
            <p:cNvSpPr>
              <a:spLocks noChangeShapeType="1"/>
            </p:cNvSpPr>
            <p:nvPr/>
          </p:nvSpPr>
          <p:spPr bwMode="auto">
            <a:xfrm flipH="1">
              <a:off x="5334000" y="4038600"/>
              <a:ext cx="4572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4" name="Line 41"/>
            <p:cNvSpPr>
              <a:spLocks noChangeShapeType="1"/>
            </p:cNvSpPr>
            <p:nvPr/>
          </p:nvSpPr>
          <p:spPr bwMode="auto">
            <a:xfrm flipH="1">
              <a:off x="5334000" y="4267200"/>
              <a:ext cx="4572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5" name="Line 42"/>
            <p:cNvSpPr>
              <a:spLocks noChangeShapeType="1"/>
            </p:cNvSpPr>
            <p:nvPr/>
          </p:nvSpPr>
          <p:spPr bwMode="auto">
            <a:xfrm flipH="1">
              <a:off x="5334000" y="46482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6" name="Line 43"/>
            <p:cNvSpPr>
              <a:spLocks noChangeShapeType="1"/>
            </p:cNvSpPr>
            <p:nvPr/>
          </p:nvSpPr>
          <p:spPr bwMode="auto">
            <a:xfrm flipH="1" flipV="1">
              <a:off x="5334000" y="4876800"/>
              <a:ext cx="5334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7" name="Line 44"/>
            <p:cNvSpPr>
              <a:spLocks noChangeShapeType="1"/>
            </p:cNvSpPr>
            <p:nvPr/>
          </p:nvSpPr>
          <p:spPr bwMode="auto">
            <a:xfrm flipH="1" flipV="1">
              <a:off x="5334000" y="5105400"/>
              <a:ext cx="4572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484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0485" name="TextBox 47"/>
          <p:cNvSpPr txBox="1">
            <a:spLocks noChangeArrowheads="1"/>
          </p:cNvSpPr>
          <p:nvPr/>
        </p:nvSpPr>
        <p:spPr bwMode="auto">
          <a:xfrm>
            <a:off x="6934200" y="6400800"/>
            <a:ext cx="12239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4.2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b="1" dirty="0" smtClean="0"/>
              <a:t>How the Project Manager Leads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389437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i="1" dirty="0" smtClean="0"/>
              <a:t>Project managers function as mini-CEOs and manage both “hard” technical details and “soft” people issues.</a:t>
            </a:r>
          </a:p>
          <a:p>
            <a:pPr eaLnBrk="1" hangingPunct="1">
              <a:buFontTx/>
              <a:buNone/>
            </a:pPr>
            <a:endParaRPr lang="en-US" sz="2800" i="1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Project managers: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800" i="1" dirty="0" smtClean="0">
                <a:solidFill>
                  <a:srgbClr val="FF0000"/>
                </a:solidFill>
              </a:rPr>
              <a:t>acquire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project resources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800" i="1" dirty="0" smtClean="0">
                <a:solidFill>
                  <a:srgbClr val="FF0000"/>
                </a:solidFill>
              </a:rPr>
              <a:t>motivate</a:t>
            </a:r>
            <a:r>
              <a:rPr lang="en-US" sz="2800" dirty="0" smtClean="0"/>
              <a:t> and </a:t>
            </a:r>
            <a:r>
              <a:rPr lang="en-US" sz="2800" i="1" dirty="0" smtClean="0">
                <a:solidFill>
                  <a:srgbClr val="FF0000"/>
                </a:solidFill>
              </a:rPr>
              <a:t>build</a:t>
            </a:r>
            <a:r>
              <a:rPr lang="en-US" sz="2800" dirty="0" smtClean="0"/>
              <a:t> teams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800" dirty="0" smtClean="0"/>
              <a:t>have a </a:t>
            </a:r>
            <a:r>
              <a:rPr lang="en-US" sz="2800" i="1" dirty="0" smtClean="0">
                <a:solidFill>
                  <a:srgbClr val="FF0000"/>
                </a:solidFill>
              </a:rPr>
              <a:t>vision</a:t>
            </a:r>
            <a:r>
              <a:rPr lang="en-US" sz="2800" dirty="0" smtClean="0"/>
              <a:t> and </a:t>
            </a:r>
            <a:r>
              <a:rPr lang="en-US" sz="2800" i="1" dirty="0" smtClean="0">
                <a:solidFill>
                  <a:srgbClr val="FF0000"/>
                </a:solidFill>
              </a:rPr>
              <a:t>fight fires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800" i="1" dirty="0" smtClean="0">
                <a:solidFill>
                  <a:srgbClr val="FF0000"/>
                </a:solidFill>
              </a:rPr>
              <a:t>communicate</a:t>
            </a:r>
            <a:endParaRPr lang="en-US" sz="2800" dirty="0" smtClean="0"/>
          </a:p>
        </p:txBody>
      </p:sp>
      <p:sp>
        <p:nvSpPr>
          <p:cNvPr id="21507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04-0</a:t>
            </a:r>
            <a:fld id="{8EC4B0BF-0089-4C55-8604-16F939A9A3AF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b="1" dirty="0" smtClean="0"/>
              <a:t>Acquiring Resources 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3894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Project are </a:t>
            </a:r>
            <a:r>
              <a:rPr lang="en-US" b="1" u="sng" dirty="0" smtClean="0">
                <a:solidFill>
                  <a:srgbClr val="FF0000"/>
                </a:solidFill>
              </a:rPr>
              <a:t>under funded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for a variety of reasons:</a:t>
            </a:r>
          </a:p>
          <a:p>
            <a:pPr eaLnBrk="1" hangingPunct="1">
              <a:lnSpc>
                <a:spcPct val="140000"/>
              </a:lnSpc>
              <a:buFont typeface="Wingdings" pitchFamily="2" charset="2"/>
              <a:buChar char="q"/>
            </a:pPr>
            <a:r>
              <a:rPr lang="en-US" dirty="0" smtClean="0"/>
              <a:t>vague goals</a:t>
            </a:r>
          </a:p>
          <a:p>
            <a:pPr eaLnBrk="1" hangingPunct="1">
              <a:lnSpc>
                <a:spcPct val="140000"/>
              </a:lnSpc>
              <a:buFont typeface="Wingdings" pitchFamily="2" charset="2"/>
              <a:buChar char="q"/>
            </a:pPr>
            <a:r>
              <a:rPr lang="en-US" dirty="0" smtClean="0"/>
              <a:t>no sponsor</a:t>
            </a:r>
          </a:p>
          <a:p>
            <a:pPr eaLnBrk="1" hangingPunct="1">
              <a:lnSpc>
                <a:spcPct val="140000"/>
              </a:lnSpc>
              <a:buFont typeface="Wingdings" pitchFamily="2" charset="2"/>
              <a:buChar char="q"/>
            </a:pPr>
            <a:r>
              <a:rPr lang="en-US" dirty="0" smtClean="0"/>
              <a:t>requirements understated</a:t>
            </a:r>
          </a:p>
          <a:p>
            <a:pPr eaLnBrk="1" hangingPunct="1">
              <a:lnSpc>
                <a:spcPct val="140000"/>
              </a:lnSpc>
              <a:buFont typeface="Wingdings" pitchFamily="2" charset="2"/>
              <a:buChar char="q"/>
            </a:pPr>
            <a:r>
              <a:rPr lang="en-US" dirty="0" smtClean="0"/>
              <a:t>insufficient funds</a:t>
            </a:r>
          </a:p>
          <a:p>
            <a:pPr eaLnBrk="1" hangingPunct="1">
              <a:lnSpc>
                <a:spcPct val="140000"/>
              </a:lnSpc>
              <a:buFont typeface="Wingdings" pitchFamily="2" charset="2"/>
              <a:buChar char="q"/>
            </a:pPr>
            <a:r>
              <a:rPr lang="en-US" dirty="0" smtClean="0"/>
              <a:t>distrust between managers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22531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04-0</a:t>
            </a:r>
            <a:fld id="{C45CAE70-DCFF-43DC-9D9D-CC44D1CCB531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Communication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	</a:t>
            </a:r>
            <a:r>
              <a:rPr lang="en-US" i="1" dirty="0" smtClean="0"/>
              <a:t>It is </a:t>
            </a:r>
            <a:r>
              <a:rPr lang="en-US" i="1" u="sng" dirty="0" smtClean="0"/>
              <a:t>critical</a:t>
            </a:r>
            <a:r>
              <a:rPr lang="en-US" i="1" dirty="0" smtClean="0"/>
              <a:t> for a project manager to maintain strong contact with all stakeholders</a:t>
            </a:r>
          </a:p>
          <a:p>
            <a:pPr eaLnBrk="1" hangingPunct="1">
              <a:buFontTx/>
              <a:buNone/>
            </a:pPr>
            <a:endParaRPr lang="en-US" i="1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	Project meetings feature</a:t>
            </a:r>
            <a:r>
              <a:rPr lang="en-US" i="1" dirty="0" smtClean="0"/>
              <a:t> </a:t>
            </a:r>
            <a:r>
              <a:rPr lang="en-US" b="1" i="1" dirty="0" smtClean="0">
                <a:solidFill>
                  <a:srgbClr val="FF0000"/>
                </a:solidFill>
              </a:rPr>
              <a:t>task oriented</a:t>
            </a:r>
            <a:r>
              <a:rPr lang="en-US" b="1" dirty="0" smtClean="0"/>
              <a:t> </a:t>
            </a:r>
            <a:r>
              <a:rPr lang="en-US" dirty="0" smtClean="0"/>
              <a:t>and </a:t>
            </a:r>
            <a:r>
              <a:rPr lang="en-US" b="1" i="1" dirty="0" smtClean="0">
                <a:solidFill>
                  <a:srgbClr val="0000CC"/>
                </a:solidFill>
              </a:rPr>
              <a:t>group maintenance</a:t>
            </a:r>
            <a:r>
              <a:rPr lang="en-US" i="1" dirty="0" smtClean="0"/>
              <a:t> </a:t>
            </a:r>
            <a:r>
              <a:rPr lang="en-US" dirty="0" smtClean="0"/>
              <a:t>behaviors and serve to:</a:t>
            </a:r>
          </a:p>
          <a:p>
            <a:pPr eaLnBrk="1" hangingPunct="1">
              <a:buSzPct val="140000"/>
            </a:pPr>
            <a:r>
              <a:rPr lang="en-US" dirty="0" smtClean="0"/>
              <a:t>update all participants</a:t>
            </a:r>
          </a:p>
          <a:p>
            <a:pPr eaLnBrk="1" hangingPunct="1">
              <a:buSzPct val="140000"/>
            </a:pPr>
            <a:r>
              <a:rPr lang="en-US" dirty="0" smtClean="0"/>
              <a:t>increase understanding &amp; commitment</a:t>
            </a:r>
          </a:p>
          <a:p>
            <a:pPr eaLnBrk="1" hangingPunct="1">
              <a:buSzPct val="140000"/>
            </a:pPr>
            <a:r>
              <a:rPr lang="en-US" dirty="0" smtClean="0"/>
              <a:t>make decisions</a:t>
            </a:r>
          </a:p>
          <a:p>
            <a:pPr eaLnBrk="1" hangingPunct="1">
              <a:buSzPct val="140000"/>
            </a:pPr>
            <a:r>
              <a:rPr lang="en-US" dirty="0" smtClean="0"/>
              <a:t>provide visibility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23555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04-</a:t>
            </a:r>
            <a:fld id="{C6952589-3A7E-41E4-8827-E6F794FEB66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258</TotalTime>
  <Words>816</Words>
  <Application>Microsoft Office PowerPoint</Application>
  <PresentationFormat>On-screen Show (4:3)</PresentationFormat>
  <Paragraphs>201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Chapter 4</vt:lpstr>
      <vt:lpstr>Chapter 4 Learning Objectives</vt:lpstr>
      <vt:lpstr>Chapter 4 Learning Objectives</vt:lpstr>
      <vt:lpstr>Leadership</vt:lpstr>
      <vt:lpstr>Leaders Vs. Managers</vt:lpstr>
      <vt:lpstr>Differences Between Managers &amp; Leaders</vt:lpstr>
      <vt:lpstr>How the Project Manager Leads</vt:lpstr>
      <vt:lpstr>Acquiring Resources </vt:lpstr>
      <vt:lpstr>Communication</vt:lpstr>
      <vt:lpstr>Leadership &amp; Emotional Intelligence EI</vt:lpstr>
      <vt:lpstr>Traits of Effective Project Leaders</vt:lpstr>
      <vt:lpstr>Leading &amp; Time Orientation</vt:lpstr>
      <vt:lpstr>What are Project Champions?</vt:lpstr>
      <vt:lpstr>Champion Roles</vt:lpstr>
      <vt:lpstr>Creating Project Champions </vt:lpstr>
      <vt:lpstr>New Project Leadership</vt:lpstr>
      <vt:lpstr>Project Management Professionalism</vt:lpstr>
      <vt:lpstr>Creating Project Managers</vt:lpstr>
      <vt:lpstr>Summary</vt:lpstr>
      <vt:lpstr>Summary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Dana</dc:creator>
  <cp:lastModifiedBy>Maher ARAFAT</cp:lastModifiedBy>
  <cp:revision>20</cp:revision>
  <dcterms:created xsi:type="dcterms:W3CDTF">2011-11-20T13:38:58Z</dcterms:created>
  <dcterms:modified xsi:type="dcterms:W3CDTF">2014-10-10T18:11:06Z</dcterms:modified>
</cp:coreProperties>
</file>